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This year</c:v>
                </c:pt>
              </c:strCache>
            </c:strRef>
          </c:tx>
          <c:spPr>
            <a:solidFill>
              <a:srgbClr val="7C3AED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12</c:v>
                </c:pt>
                <c:pt idx="1">
                  <c:v>19</c:v>
                </c:pt>
                <c:pt idx="2">
                  <c:v>24</c:v>
                </c:pt>
                <c:pt idx="3">
                  <c:v>31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Last year</c:v>
                </c:pt>
              </c:strCache>
            </c:strRef>
          </c:tx>
          <c:spPr>
            <a:solidFill>
              <a:srgbClr val="F472B6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</c:v>
                </c:pt>
                <c:pt idx="1">
                  <c:v>13</c:v>
                </c:pt>
                <c:pt idx="2">
                  <c:v>17</c:v>
                </c:pt>
                <c:pt idx="3">
                  <c:v>20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legend>
      <c:legendPos val="b"/>
      <c:overlay val="0"/>
    </c:legend>
    <c:dispBlanksAs val="gap"/>
  </c:chart>
  <c:txPr>
    <a:bodyPr/>
    <a:lstStyle/>
    <a:p>
      <a:pPr>
        <a:defRPr sz="1200">
          <a:solidFill>
            <a:srgbClr val="1E1B3A"/>
          </a:solidFill>
          <a:latin typeface="Trebuchet MS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7272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961120" y="64008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464040" y="64008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9966960" y="64008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469880" y="64008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10972800" y="64008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1475720" y="64008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8961120" y="114300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9464040" y="114300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9966960" y="114300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10469880" y="114300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10972800" y="114300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11475720" y="114300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961120" y="164592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464040" y="164592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9966960" y="164592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10469880" y="164592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10972800" y="164592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1475720" y="164592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8961120" y="214884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9464040" y="214884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9966960" y="214884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10469880" y="214884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10972800" y="2148840"/>
            <a:ext cx="274320" cy="27432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1475720" y="2148840"/>
            <a:ext cx="274320" cy="2743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2960" y="2011680"/>
            <a:ext cx="8138160" cy="182880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400" b="1">
                <a:solidFill>
                  <a:srgbClr val="FFFFFF"/>
                </a:solidFill>
                <a:latin typeface="Trebuchet MS"/>
              </a:rPr>
              <a:t>Presentation title goes here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2960" y="4023360"/>
            <a:ext cx="813816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7C3AED"/>
                </a:solidFill>
                <a:latin typeface="Trebuchet MS"/>
              </a:rPr>
              <a:t>Subtitle · Speaker name · Date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3A"/>
                </a:solidFill>
                <a:latin typeface="Trebuchet MS"/>
              </a:rPr>
              <a:t>Agenda</a:t>
            </a:r>
          </a:p>
        </p:txBody>
      </p:sp>
      <p:sp>
        <p:nvSpPr>
          <p:cNvPr id="5" name="Oval 4"/>
          <p:cNvSpPr/>
          <p:nvPr/>
        </p:nvSpPr>
        <p:spPr>
          <a:xfrm>
            <a:off x="731520" y="2011680"/>
            <a:ext cx="502920" cy="5029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01168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201168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3A"/>
                </a:solidFill>
                <a:latin typeface="Trebuchet MS"/>
              </a:rPr>
              <a:t>Background</a:t>
            </a:r>
          </a:p>
        </p:txBody>
      </p:sp>
      <p:sp>
        <p:nvSpPr>
          <p:cNvPr id="8" name="Oval 7"/>
          <p:cNvSpPr/>
          <p:nvPr/>
        </p:nvSpPr>
        <p:spPr>
          <a:xfrm>
            <a:off x="731520" y="2834640"/>
            <a:ext cx="502920" cy="5029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83464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83464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3A"/>
                </a:solidFill>
                <a:latin typeface="Trebuchet MS"/>
              </a:rPr>
              <a:t>Key ideas</a:t>
            </a:r>
          </a:p>
        </p:txBody>
      </p:sp>
      <p:sp>
        <p:nvSpPr>
          <p:cNvPr id="11" name="Oval 10"/>
          <p:cNvSpPr/>
          <p:nvPr/>
        </p:nvSpPr>
        <p:spPr>
          <a:xfrm>
            <a:off x="731520" y="3657600"/>
            <a:ext cx="502920" cy="5029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31520" y="365760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65760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3A"/>
                </a:solidFill>
                <a:latin typeface="Trebuchet MS"/>
              </a:rPr>
              <a:t>Evidence and data</a:t>
            </a:r>
          </a:p>
        </p:txBody>
      </p:sp>
      <p:sp>
        <p:nvSpPr>
          <p:cNvPr id="14" name="Oval 13"/>
          <p:cNvSpPr/>
          <p:nvPr/>
        </p:nvSpPr>
        <p:spPr>
          <a:xfrm>
            <a:off x="731520" y="4480560"/>
            <a:ext cx="502920" cy="5029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448056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448056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3A"/>
                </a:solidFill>
                <a:latin typeface="Trebuchet MS"/>
              </a:rPr>
              <a:t>Recommendations</a:t>
            </a:r>
          </a:p>
        </p:txBody>
      </p:sp>
      <p:sp>
        <p:nvSpPr>
          <p:cNvPr id="17" name="Oval 16"/>
          <p:cNvSpPr/>
          <p:nvPr/>
        </p:nvSpPr>
        <p:spPr>
          <a:xfrm>
            <a:off x="731520" y="5303520"/>
            <a:ext cx="502920" cy="502920"/>
          </a:xfrm>
          <a:prstGeom prst="ellipse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731520" y="5303520"/>
            <a:ext cx="50292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1600" b="1">
                <a:solidFill>
                  <a:srgbClr val="FFFFFF"/>
                </a:solidFill>
                <a:latin typeface="Trebuchet MS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63040" y="5303520"/>
            <a:ext cx="82296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1E1B3A"/>
                </a:solidFill>
                <a:latin typeface="Trebuchet MS"/>
              </a:rPr>
              <a:t>Questions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3A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4800" b="1">
                <a:solidFill>
                  <a:srgbClr val="FFFFFF"/>
                </a:solidFill>
                <a:latin typeface="Trebuchet MS"/>
              </a:rPr>
              <a:t>Section title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One sentence that frames what comes next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3A"/>
                </a:solidFill>
                <a:latin typeface="Trebuchet MS"/>
              </a:rPr>
              <a:t>Key points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828800"/>
            <a:ext cx="10698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0">
                <a:solidFill>
                  <a:srgbClr val="1E1B3A"/>
                </a:solidFill>
                <a:latin typeface="Trebuchet MS"/>
              </a:rPr>
              <a:t>First key point, stated as a full short sentence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E1B3A"/>
                </a:solidFill>
                <a:latin typeface="Trebuchet MS"/>
              </a:rPr>
              <a:t>Second key point with the evidence behind it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E1B3A"/>
                </a:solidFill>
                <a:latin typeface="Trebuchet MS"/>
              </a:rPr>
              <a:t>Third key point and what it means for the audience</a:t>
            </a:r>
          </a:p>
          <a:p>
            <a:pPr algn="l">
              <a:spcAft>
                <a:spcPts val="800"/>
              </a:spcAft>
            </a:pPr>
            <a:r>
              <a:rPr sz="2400" b="0">
                <a:solidFill>
                  <a:srgbClr val="1E1B3A"/>
                </a:solidFill>
                <a:latin typeface="Trebuchet MS"/>
              </a:rPr>
              <a:t>Fourth key point, the action to take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3A"/>
                </a:solidFill>
                <a:latin typeface="Trebuchet MS"/>
              </a:rPr>
              <a:t>Two sides of the story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5212080" cy="54864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E1B3A"/>
                </a:solidFill>
                <a:latin typeface="Trebuchet MS"/>
              </a:rPr>
              <a:t>Before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6790"/>
                </a:solidFill>
                <a:latin typeface="Trebuchet MS"/>
              </a:rPr>
              <a:t>What the situation looked like</a:t>
            </a:r>
          </a:p>
        </p:txBody>
      </p:sp>
      <p:sp>
        <p:nvSpPr>
          <p:cNvPr id="8" name="Rectangle 7"/>
          <p:cNvSpPr/>
          <p:nvPr/>
        </p:nvSpPr>
        <p:spPr>
          <a:xfrm>
            <a:off x="6309359" y="1920240"/>
            <a:ext cx="5212080" cy="54864"/>
          </a:xfrm>
          <a:prstGeom prst="rect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09359" y="2103120"/>
            <a:ext cx="52120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>
                <a:solidFill>
                  <a:srgbClr val="1E1B3A"/>
                </a:solidFill>
                <a:latin typeface="Trebuchet MS"/>
              </a:rPr>
              <a:t>After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09359" y="2743200"/>
            <a:ext cx="5212080" cy="3200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000" b="0">
                <a:solidFill>
                  <a:srgbClr val="6B6790"/>
                </a:solidFill>
                <a:latin typeface="Trebuchet MS"/>
              </a:rPr>
              <a:t>What changed and by how much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3A"/>
                </a:solidFill>
                <a:latin typeface="Trebuchet MS"/>
              </a:rPr>
              <a:t>A picture says it faster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1828800"/>
            <a:ext cx="6583680" cy="42062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>
                <a:solidFill>
                  <a:srgbClr val="FFFFFF"/>
                </a:solidFill>
                <a:latin typeface="Trebuchet MS"/>
              </a:rPr>
              <a:t>Picture (16:9)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828800"/>
            <a:ext cx="3840480" cy="42062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6790"/>
                </a:solidFill>
                <a:latin typeface="Trebuchet MS"/>
              </a:rPr>
              <a:t>Caption or the point the picture proves</a:t>
            </a:r>
          </a:p>
          <a:p>
            <a:pPr algn="l">
              <a:spcAft>
                <a:spcPts val="800"/>
              </a:spcAft>
            </a:pPr>
            <a:r>
              <a:rPr sz="1800" b="0">
                <a:solidFill>
                  <a:srgbClr val="6B6790"/>
                </a:solidFill>
                <a:latin typeface="Trebuchet MS"/>
              </a:rPr>
              <a:t>Source: where the picture came from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3A"/>
                </a:solidFill>
                <a:latin typeface="Trebuchet MS"/>
              </a:rPr>
              <a:t>The numbers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731520" y="1737360"/>
          <a:ext cx="7498079" cy="4572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8595360" y="2011680"/>
            <a:ext cx="3108960" cy="3657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7C3AED"/>
                </a:solidFill>
                <a:latin typeface="Trebuchet MS"/>
              </a:rPr>
              <a:t>+55%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6790"/>
                </a:solidFill>
                <a:latin typeface="Trebuchet MS"/>
              </a:rPr>
              <a:t>growth year on year</a:t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6790"/>
                </a:solidFill>
                <a:latin typeface="Trebuchet MS"/>
              </a:rPr>
              <a:t/>
            </a:r>
          </a:p>
          <a:p>
            <a:pPr algn="l">
              <a:spcAft>
                <a:spcPts val="800"/>
              </a:spcAft>
            </a:pPr>
            <a:r>
              <a:rPr sz="2000" b="0">
                <a:solidFill>
                  <a:srgbClr val="6B6790"/>
                </a:solidFill>
                <a:latin typeface="Trebuchet MS"/>
              </a:rPr>
              <a:t>State the one takeaway of the chart here.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10881360" y="-822960"/>
            <a:ext cx="2011680" cy="2011680"/>
          </a:xfrm>
          <a:prstGeom prst="ellipse">
            <a:avLst/>
          </a:prstGeom>
          <a:solidFill>
            <a:srgbClr val="F472B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640080"/>
            <a:ext cx="822960" cy="73152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777240"/>
            <a:ext cx="1069848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3200" b="1">
                <a:solidFill>
                  <a:srgbClr val="1E1B3A"/>
                </a:solidFill>
                <a:latin typeface="Trebuchet MS"/>
              </a:rPr>
              <a:t>Comparison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31520" y="1828800"/>
          <a:ext cx="10698480" cy="2926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74620"/>
                <a:gridCol w="2674620"/>
                <a:gridCol w="2674620"/>
                <a:gridCol w="2674620"/>
              </a:tblGrid>
              <a:tr h="731520">
                <a:tc>
                  <a:txBody>
                    <a:bodyPr/>
                    <a:lstStyle/>
                    <a:p/>
                  </a:txBody>
                  <a:tcPr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A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B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Trebuchet MS"/>
                        </a:rPr>
                        <a:t>Option C</a:t>
                      </a:r>
                    </a:p>
                  </a:txBody>
                  <a:tcPr>
                    <a:solidFill>
                      <a:srgbClr val="7C3AED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E1B3A"/>
                          </a:solidFill>
                          <a:latin typeface="Trebuchet MS"/>
                        </a:rPr>
                        <a:t>Cost</a:t>
                      </a:r>
                    </a:p>
                  </a:txBody>
                  <a:tcPr>
                    <a:solidFill>
                      <a:srgbClr val="FA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A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A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High</a:t>
                      </a:r>
                    </a:p>
                  </a:txBody>
                  <a:tcPr>
                    <a:solidFill>
                      <a:srgbClr val="FAF7FF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E1B3A"/>
                          </a:solidFill>
                          <a:latin typeface="Trebuchet MS"/>
                        </a:rPr>
                        <a:t>Time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2 weeks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1 month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3 months</a:t>
                      </a:r>
                    </a:p>
                  </a:txBody>
                  <a:tcPr>
                    <a:solidFill>
                      <a:srgbClr val="F3F4F6"/>
                    </a:solidFill>
                  </a:tcPr>
                </a:tc>
              </a:tr>
              <a:tr h="73152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E1B3A"/>
                          </a:solidFill>
                          <a:latin typeface="Trebuchet MS"/>
                        </a:rPr>
                        <a:t>Risk</a:t>
                      </a:r>
                    </a:p>
                  </a:txBody>
                  <a:tcPr>
                    <a:solidFill>
                      <a:srgbClr val="FA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Medium</a:t>
                      </a:r>
                    </a:p>
                  </a:txBody>
                  <a:tcPr>
                    <a:solidFill>
                      <a:srgbClr val="FA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AF7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0">
                          <a:solidFill>
                            <a:srgbClr val="1E1B3A"/>
                          </a:solidFill>
                          <a:latin typeface="Trebuchet MS"/>
                        </a:rPr>
                        <a:t>Low</a:t>
                      </a:r>
                    </a:p>
                  </a:txBody>
                  <a:tcPr>
                    <a:solidFill>
                      <a:srgbClr val="FAF7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7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31520" y="2103120"/>
            <a:ext cx="91440" cy="2194560"/>
          </a:xfrm>
          <a:prstGeom prst="rect">
            <a:avLst/>
          </a:prstGeom>
          <a:solidFill>
            <a:srgbClr val="7C3AE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097280" y="2011680"/>
            <a:ext cx="9601200" cy="2377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>
              <a:spcAft>
                <a:spcPts val="800"/>
              </a:spcAft>
            </a:pPr>
            <a:r>
              <a:rPr sz="3600" b="0">
                <a:solidFill>
                  <a:srgbClr val="1E1B3A"/>
                </a:solidFill>
                <a:latin typeface="Trebuchet MS"/>
              </a:rPr>
              <a:t>“A short quote that supports the argument.”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97280" y="4480560"/>
            <a:ext cx="91440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>
                <a:solidFill>
                  <a:srgbClr val="6B6790"/>
                </a:solidFill>
                <a:latin typeface="Trebuchet MS"/>
              </a:rPr>
              <a:t>— Name, role or source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7C3AE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2377440"/>
            <a:ext cx="10058400" cy="1280160"/>
          </a:xfrm>
          <a:prstGeom prst="rect">
            <a:avLst/>
          </a:prstGeom>
          <a:noFill/>
        </p:spPr>
        <p:txBody>
          <a:bodyPr wrap="square" anchor="b">
            <a:spAutoFit/>
          </a:bodyPr>
          <a:lstStyle/>
          <a:p>
            <a:pPr algn="l">
              <a:spcAft>
                <a:spcPts val="800"/>
              </a:spcAft>
            </a:pPr>
            <a:r>
              <a:rPr sz="5400" b="1">
                <a:solidFill>
                  <a:srgbClr val="FFFFFF"/>
                </a:solidFill>
                <a:latin typeface="Trebuchet MS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22960" y="3749039"/>
            <a:ext cx="100584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>
                <a:solidFill>
                  <a:srgbClr val="FFFFFF"/>
                </a:solidFill>
                <a:latin typeface="Trebuchet MS"/>
              </a:rPr>
              <a:t>Questions · contact details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