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7F1D1D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24</c:v>
                </c:pt>
                <c:pt idx="3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rgbClr val="D4A373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2B1215"/>
          </a:solidFill>
          <a:latin typeface="Georgia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57200"/>
            <a:ext cx="11277295" cy="5943600"/>
          </a:xfrm>
          <a:prstGeom prst="rect">
            <a:avLst/>
          </a:prstGeom>
          <a:noFill/>
          <a:ln w="38100">
            <a:solidFill>
              <a:srgbClr val="7F1D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457200"/>
            <a:ext cx="822960" cy="822960"/>
          </a:xfrm>
          <a:prstGeom prst="rect">
            <a:avLst/>
          </a:prstGeom>
          <a:solidFill>
            <a:srgbClr val="7F1D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8138160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2B1215"/>
                </a:solidFill>
                <a:latin typeface="Georgia"/>
              </a:rPr>
              <a:t>Presentation title goes 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023360"/>
            <a:ext cx="81381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7A5C5F"/>
                </a:solidFill>
                <a:latin typeface="Georgia"/>
              </a:rPr>
              <a:t>Subtitle · Speaker name ·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D4A3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7F1D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2B1215"/>
                </a:solidFill>
                <a:latin typeface="Georgia"/>
              </a:rPr>
              <a:t>Agenda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7F1D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Georgia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01168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2B1215"/>
                </a:solidFill>
                <a:latin typeface="Georgia"/>
              </a:rPr>
              <a:t>Background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834640"/>
            <a:ext cx="502920" cy="502920"/>
          </a:xfrm>
          <a:prstGeom prst="ellipse">
            <a:avLst/>
          </a:prstGeom>
          <a:solidFill>
            <a:srgbClr val="7F1D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Georgia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3464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2B1215"/>
                </a:solidFill>
                <a:latin typeface="Georgia"/>
              </a:rPr>
              <a:t>Key ideas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3657600"/>
            <a:ext cx="502920" cy="502920"/>
          </a:xfrm>
          <a:prstGeom prst="ellipse">
            <a:avLst/>
          </a:prstGeom>
          <a:solidFill>
            <a:srgbClr val="7F1D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6576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Georgia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65760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2B1215"/>
                </a:solidFill>
                <a:latin typeface="Georgia"/>
              </a:rPr>
              <a:t>Evidence and data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480560"/>
            <a:ext cx="502920" cy="502920"/>
          </a:xfrm>
          <a:prstGeom prst="ellipse">
            <a:avLst/>
          </a:prstGeom>
          <a:solidFill>
            <a:srgbClr val="7F1D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805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Georgia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48056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2B1215"/>
                </a:solidFill>
                <a:latin typeface="Georgia"/>
              </a:rPr>
              <a:t>Recommendations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" y="5303520"/>
            <a:ext cx="502920" cy="502920"/>
          </a:xfrm>
          <a:prstGeom prst="ellipse">
            <a:avLst/>
          </a:prstGeom>
          <a:solidFill>
            <a:srgbClr val="7F1D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3035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Georgia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0352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2B1215"/>
                </a:solidFill>
                <a:latin typeface="Georgia"/>
              </a:rPr>
              <a:t>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7F1D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800" b="1">
                <a:solidFill>
                  <a:srgbClr val="FFFFFF"/>
                </a:solidFill>
                <a:latin typeface="Georgia"/>
              </a:rPr>
              <a:t>Section title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Georgia"/>
              </a:rPr>
              <a:t>One sentence that frames what comes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D4A3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7F1D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2B1215"/>
                </a:solidFill>
                <a:latin typeface="Georgia"/>
              </a:rPr>
              <a:t>Key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698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2B1215"/>
                </a:solidFill>
                <a:latin typeface="Georgia"/>
              </a:rPr>
              <a:t>First key point, stated as a full short sentence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2B1215"/>
                </a:solidFill>
                <a:latin typeface="Georgia"/>
              </a:rPr>
              <a:t>Second key point with the evidence behind it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2B1215"/>
                </a:solidFill>
                <a:latin typeface="Georgia"/>
              </a:rPr>
              <a:t>Third key point and what it means for the audience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2B1215"/>
                </a:solidFill>
                <a:latin typeface="Georgia"/>
              </a:rPr>
              <a:t>Fourth key point, the action to take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D4A3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7F1D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2B1215"/>
                </a:solidFill>
                <a:latin typeface="Georgia"/>
              </a:rPr>
              <a:t>Two sides of the story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5212080" cy="54864"/>
          </a:xfrm>
          <a:prstGeom prst="rect">
            <a:avLst/>
          </a:prstGeom>
          <a:solidFill>
            <a:srgbClr val="7F1D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2B1215"/>
                </a:solidFill>
                <a:latin typeface="Georgia"/>
              </a:rP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7A5C5F"/>
                </a:solidFill>
                <a:latin typeface="Georgia"/>
              </a:rPr>
              <a:t>What the situation looked like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59" y="1920240"/>
            <a:ext cx="5212080" cy="54864"/>
          </a:xfrm>
          <a:prstGeom prst="rect">
            <a:avLst/>
          </a:prstGeom>
          <a:solidFill>
            <a:srgbClr val="D4A3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2B1215"/>
                </a:solidFill>
                <a:latin typeface="Georgia"/>
              </a:rP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59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7A5C5F"/>
                </a:solidFill>
                <a:latin typeface="Georgia"/>
              </a:rPr>
              <a:t>What changed and by how much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D4A3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7F1D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2B1215"/>
                </a:solidFill>
                <a:latin typeface="Georgia"/>
              </a:rPr>
              <a:t>A picture says it faster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solidFill>
            <a:srgbClr val="D4A3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FFFFF"/>
                </a:solidFill>
                <a:latin typeface="Georgia"/>
              </a:rPr>
              <a:t>Picture (16:9)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828800"/>
            <a:ext cx="3840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7A5C5F"/>
                </a:solidFill>
                <a:latin typeface="Georgia"/>
              </a:rPr>
              <a:t>Caption or the point the picture proves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7A5C5F"/>
                </a:solidFill>
                <a:latin typeface="Georgia"/>
              </a:rPr>
              <a:t>Source: where the picture came from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D4A3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7F1D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2B1215"/>
                </a:solidFill>
                <a:latin typeface="Georgia"/>
              </a:rPr>
              <a:t>The numbers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31520" y="1737360"/>
          <a:ext cx="7498079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95360" y="2011680"/>
            <a:ext cx="310896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7F1D1D"/>
                </a:solidFill>
                <a:latin typeface="Georgia"/>
              </a:rPr>
              <a:t>+55%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7A5C5F"/>
                </a:solidFill>
                <a:latin typeface="Georgia"/>
              </a:rPr>
              <a:t>growth year on year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7A5C5F"/>
                </a:solidFill>
                <a:latin typeface="Georgia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7A5C5F"/>
                </a:solidFill>
                <a:latin typeface="Georgia"/>
              </a:rPr>
              <a:t>State the one takeaway of the chart 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D4A3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7F1D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2B1215"/>
                </a:solidFill>
                <a:latin typeface="Georgia"/>
              </a:rPr>
              <a:t>Comparison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6984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731520">
                <a:tc>
                  <a:txBody>
                    <a:bodyPr/>
                    <a:lstStyle/>
                    <a:p/>
                  </a:txBody>
                  <a:tcPr>
                    <a:solidFill>
                      <a:srgbClr val="7F1D1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Georgia"/>
                        </a:rPr>
                        <a:t>Option A</a:t>
                      </a:r>
                    </a:p>
                  </a:txBody>
                  <a:tcPr>
                    <a:solidFill>
                      <a:srgbClr val="7F1D1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Georgia"/>
                        </a:rPr>
                        <a:t>Option B</a:t>
                      </a:r>
                    </a:p>
                  </a:txBody>
                  <a:tcPr>
                    <a:solidFill>
                      <a:srgbClr val="7F1D1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Georgia"/>
                        </a:rPr>
                        <a:t>Option C</a:t>
                      </a:r>
                    </a:p>
                  </a:txBody>
                  <a:tcPr>
                    <a:solidFill>
                      <a:srgbClr val="7F1D1D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B1215"/>
                          </a:solidFill>
                          <a:latin typeface="Georgia"/>
                        </a:rPr>
                        <a:t>Cost</a:t>
                      </a:r>
                    </a:p>
                  </a:txBody>
                  <a:tcPr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B1215"/>
                          </a:solidFill>
                          <a:latin typeface="Georgia"/>
                        </a:rPr>
                        <a:t>Low</a:t>
                      </a:r>
                    </a:p>
                  </a:txBody>
                  <a:tcPr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B1215"/>
                          </a:solidFill>
                          <a:latin typeface="Georgia"/>
                        </a:rPr>
                        <a:t>Medium</a:t>
                      </a:r>
                    </a:p>
                  </a:txBody>
                  <a:tcPr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B1215"/>
                          </a:solidFill>
                          <a:latin typeface="Georgia"/>
                        </a:rPr>
                        <a:t>High</a:t>
                      </a:r>
                    </a:p>
                  </a:txBody>
                  <a:tcPr>
                    <a:solidFill>
                      <a:srgbClr val="FFFDF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B1215"/>
                          </a:solidFill>
                          <a:latin typeface="Georgia"/>
                        </a:rPr>
                        <a:t>Time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B1215"/>
                          </a:solidFill>
                          <a:latin typeface="Georgia"/>
                        </a:rPr>
                        <a:t>2 weeks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B1215"/>
                          </a:solidFill>
                          <a:latin typeface="Georgia"/>
                        </a:rPr>
                        <a:t>1 month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B1215"/>
                          </a:solidFill>
                          <a:latin typeface="Georgia"/>
                        </a:rPr>
                        <a:t>3 months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B1215"/>
                          </a:solidFill>
                          <a:latin typeface="Georgia"/>
                        </a:rPr>
                        <a:t>Risk</a:t>
                      </a:r>
                    </a:p>
                  </a:txBody>
                  <a:tcPr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B1215"/>
                          </a:solidFill>
                          <a:latin typeface="Georgia"/>
                        </a:rPr>
                        <a:t>Medium</a:t>
                      </a:r>
                    </a:p>
                  </a:txBody>
                  <a:tcPr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B1215"/>
                          </a:solidFill>
                          <a:latin typeface="Georgia"/>
                        </a:rPr>
                        <a:t>Low</a:t>
                      </a:r>
                    </a:p>
                  </a:txBody>
                  <a:tcPr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B1215"/>
                          </a:solidFill>
                          <a:latin typeface="Georgia"/>
                        </a:rPr>
                        <a:t>Low</a:t>
                      </a:r>
                    </a:p>
                  </a:txBody>
                  <a:tcPr>
                    <a:solidFill>
                      <a:srgbClr val="FFFD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103120"/>
            <a:ext cx="91440" cy="2194560"/>
          </a:xfrm>
          <a:prstGeom prst="rect">
            <a:avLst/>
          </a:prstGeom>
          <a:solidFill>
            <a:srgbClr val="7F1D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960120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2B1215"/>
                </a:solidFill>
                <a:latin typeface="Georgia"/>
              </a:rPr>
              <a:t>“A short quote that supports the argument.”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480560"/>
            <a:ext cx="9144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7A5C5F"/>
                </a:solidFill>
                <a:latin typeface="Georgia"/>
              </a:rPr>
              <a:t>— Name, role or source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7F1D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FFFFFF"/>
                </a:solidFill>
                <a:latin typeface="Georgia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Georgia"/>
              </a:rPr>
              <a:t>Questions · contact details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