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rgbClr val="E879F9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24</c:v>
                </c:pt>
                <c:pt idx="3">
                  <c:v>31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rgbClr val="FBBF24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13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200">
          <a:solidFill>
            <a:srgbClr val="FBEFFF"/>
          </a:solidFill>
          <a:latin typeface="Arial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72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Parallelogram 1"/>
          <p:cNvSpPr/>
          <p:nvPr/>
        </p:nvSpPr>
        <p:spPr>
          <a:xfrm>
            <a:off x="7680960" y="0"/>
            <a:ext cx="5852160" cy="6858000"/>
          </a:xfrm>
          <a:prstGeom prst="parallelogram">
            <a:avLst/>
          </a:prstGeom>
          <a:solidFill>
            <a:srgbClr val="E87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Parallelogram 2"/>
          <p:cNvSpPr/>
          <p:nvPr/>
        </p:nvSpPr>
        <p:spPr>
          <a:xfrm>
            <a:off x="9692640" y="0"/>
            <a:ext cx="3840480" cy="6858000"/>
          </a:xfrm>
          <a:prstGeom prst="parallelogram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2011680"/>
            <a:ext cx="6583680" cy="182880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400" b="1">
                <a:solidFill>
                  <a:srgbClr val="FFFFFF"/>
                </a:solidFill>
                <a:latin typeface="Impact"/>
              </a:rPr>
              <a:t>Presentation title goes here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023360"/>
            <a:ext cx="65836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E879F9"/>
                </a:solidFill>
                <a:latin typeface="Arial"/>
              </a:rPr>
              <a:t>Subtitle · Speaker name · Date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0B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E87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FBEFFF"/>
                </a:solidFill>
                <a:latin typeface="Impact"/>
              </a:rPr>
              <a:t>Agenda</a:t>
            </a:r>
          </a:p>
        </p:txBody>
      </p:sp>
      <p:sp>
        <p:nvSpPr>
          <p:cNvPr id="5" name="Oval 4"/>
          <p:cNvSpPr/>
          <p:nvPr/>
        </p:nvSpPr>
        <p:spPr>
          <a:xfrm>
            <a:off x="731520" y="2011680"/>
            <a:ext cx="502920" cy="502920"/>
          </a:xfrm>
          <a:prstGeom prst="ellipse">
            <a:avLst/>
          </a:prstGeom>
          <a:solidFill>
            <a:srgbClr val="E87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111111"/>
                </a:solidFill>
                <a:latin typeface="Impac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201168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BEFFF"/>
                </a:solidFill>
                <a:latin typeface="Arial"/>
              </a:rPr>
              <a:t>Background</a:t>
            </a:r>
          </a:p>
        </p:txBody>
      </p:sp>
      <p:sp>
        <p:nvSpPr>
          <p:cNvPr id="8" name="Oval 7"/>
          <p:cNvSpPr/>
          <p:nvPr/>
        </p:nvSpPr>
        <p:spPr>
          <a:xfrm>
            <a:off x="731520" y="2834640"/>
            <a:ext cx="502920" cy="502920"/>
          </a:xfrm>
          <a:prstGeom prst="ellipse">
            <a:avLst/>
          </a:prstGeom>
          <a:solidFill>
            <a:srgbClr val="E87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283464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111111"/>
                </a:solidFill>
                <a:latin typeface="Impact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283464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BEFFF"/>
                </a:solidFill>
                <a:latin typeface="Arial"/>
              </a:rPr>
              <a:t>Key ideas</a:t>
            </a:r>
          </a:p>
        </p:txBody>
      </p:sp>
      <p:sp>
        <p:nvSpPr>
          <p:cNvPr id="11" name="Oval 10"/>
          <p:cNvSpPr/>
          <p:nvPr/>
        </p:nvSpPr>
        <p:spPr>
          <a:xfrm>
            <a:off x="731520" y="3657600"/>
            <a:ext cx="502920" cy="502920"/>
          </a:xfrm>
          <a:prstGeom prst="ellipse">
            <a:avLst/>
          </a:prstGeom>
          <a:solidFill>
            <a:srgbClr val="E87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365760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111111"/>
                </a:solidFill>
                <a:latin typeface="Impact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365760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BEFFF"/>
                </a:solidFill>
                <a:latin typeface="Arial"/>
              </a:rPr>
              <a:t>Evidence and data</a:t>
            </a:r>
          </a:p>
        </p:txBody>
      </p:sp>
      <p:sp>
        <p:nvSpPr>
          <p:cNvPr id="14" name="Oval 13"/>
          <p:cNvSpPr/>
          <p:nvPr/>
        </p:nvSpPr>
        <p:spPr>
          <a:xfrm>
            <a:off x="731520" y="4480560"/>
            <a:ext cx="502920" cy="502920"/>
          </a:xfrm>
          <a:prstGeom prst="ellipse">
            <a:avLst/>
          </a:prstGeom>
          <a:solidFill>
            <a:srgbClr val="E87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48056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111111"/>
                </a:solidFill>
                <a:latin typeface="Impact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448056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BEFFF"/>
                </a:solidFill>
                <a:latin typeface="Arial"/>
              </a:rPr>
              <a:t>Recommendations</a:t>
            </a:r>
          </a:p>
        </p:txBody>
      </p:sp>
      <p:sp>
        <p:nvSpPr>
          <p:cNvPr id="17" name="Oval 16"/>
          <p:cNvSpPr/>
          <p:nvPr/>
        </p:nvSpPr>
        <p:spPr>
          <a:xfrm>
            <a:off x="731520" y="5303520"/>
            <a:ext cx="502920" cy="502920"/>
          </a:xfrm>
          <a:prstGeom prst="ellipse">
            <a:avLst/>
          </a:prstGeom>
          <a:solidFill>
            <a:srgbClr val="E87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1520" y="530352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111111"/>
                </a:solidFill>
                <a:latin typeface="Impact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530352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BEFFF"/>
                </a:solidFill>
                <a:latin typeface="Arial"/>
              </a:rPr>
              <a:t>Questions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879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800" b="1">
                <a:solidFill>
                  <a:srgbClr val="111111"/>
                </a:solidFill>
                <a:latin typeface="Impact"/>
              </a:rPr>
              <a:t>Section title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11111"/>
                </a:solidFill>
                <a:latin typeface="Arial"/>
              </a:rPr>
              <a:t>One sentence that frames what comes next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0B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E87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FBEFFF"/>
                </a:solidFill>
                <a:latin typeface="Impact"/>
              </a:rPr>
              <a:t>Key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10698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0">
                <a:solidFill>
                  <a:srgbClr val="FBEFFF"/>
                </a:solidFill>
                <a:latin typeface="Arial"/>
              </a:rPr>
              <a:t>First key point, stated as a full short sentence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FBEFFF"/>
                </a:solidFill>
                <a:latin typeface="Arial"/>
              </a:rPr>
              <a:t>Second key point with the evidence behind it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FBEFFF"/>
                </a:solidFill>
                <a:latin typeface="Arial"/>
              </a:rPr>
              <a:t>Third key point and what it means for the audience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FBEFFF"/>
                </a:solidFill>
                <a:latin typeface="Arial"/>
              </a:rPr>
              <a:t>Fourth key point, the action to take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0B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E87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FBEFFF"/>
                </a:solidFill>
                <a:latin typeface="Impact"/>
              </a:rPr>
              <a:t>Two sides of the story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920240"/>
            <a:ext cx="5212080" cy="54864"/>
          </a:xfrm>
          <a:prstGeom prst="rect">
            <a:avLst/>
          </a:prstGeom>
          <a:solidFill>
            <a:srgbClr val="E87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FBEFFF"/>
                </a:solidFill>
                <a:latin typeface="Impact"/>
              </a:rPr>
              <a:t>Before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B79AC2"/>
                </a:solidFill>
                <a:latin typeface="Arial"/>
              </a:rPr>
              <a:t>What the situation looked like</a:t>
            </a:r>
          </a:p>
        </p:txBody>
      </p:sp>
      <p:sp>
        <p:nvSpPr>
          <p:cNvPr id="8" name="Rectangle 7"/>
          <p:cNvSpPr/>
          <p:nvPr/>
        </p:nvSpPr>
        <p:spPr>
          <a:xfrm>
            <a:off x="6309359" y="1920240"/>
            <a:ext cx="5212080" cy="54864"/>
          </a:xfrm>
          <a:prstGeom prst="rect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09359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FBEFFF"/>
                </a:solidFill>
                <a:latin typeface="Impact"/>
              </a:rPr>
              <a:t>After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59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B79AC2"/>
                </a:solidFill>
                <a:latin typeface="Arial"/>
              </a:rPr>
              <a:t>What changed and by how much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0B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E87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FBEFFF"/>
                </a:solidFill>
                <a:latin typeface="Impact"/>
              </a:rPr>
              <a:t>A picture says it faster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2000" b="0">
                <a:solidFill>
                  <a:srgbClr val="FFFFFF"/>
                </a:solidFill>
                <a:latin typeface="Arial"/>
              </a:rPr>
              <a:t>Picture (16:9)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0" y="1828800"/>
            <a:ext cx="3840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B79AC2"/>
                </a:solidFill>
                <a:latin typeface="Arial"/>
              </a:rPr>
              <a:t>Caption or the point the picture proves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B79AC2"/>
                </a:solidFill>
                <a:latin typeface="Arial"/>
              </a:rPr>
              <a:t>Source: where the picture came from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0B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E87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FBEFFF"/>
                </a:solidFill>
                <a:latin typeface="Impact"/>
              </a:rPr>
              <a:t>The numbers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731520" y="1737360"/>
          <a:ext cx="7498079" cy="4572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595360" y="2011680"/>
            <a:ext cx="3108960" cy="3657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E879F9"/>
                </a:solidFill>
                <a:latin typeface="Arial"/>
              </a:rPr>
              <a:t>+55%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B79AC2"/>
                </a:solidFill>
                <a:latin typeface="Arial"/>
              </a:rPr>
              <a:t>growth year on year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B79AC2"/>
                </a:solidFill>
                <a:latin typeface="Arial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B79AC2"/>
                </a:solidFill>
                <a:latin typeface="Arial"/>
              </a:rPr>
              <a:t>State the one takeaway of the chart here.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0B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BBF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E87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FBEFFF"/>
                </a:solidFill>
                <a:latin typeface="Impact"/>
              </a:rPr>
              <a:t>Comparison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828800"/>
          <a:ext cx="1069848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620"/>
                <a:gridCol w="2674620"/>
                <a:gridCol w="2674620"/>
                <a:gridCol w="2674620"/>
              </a:tblGrid>
              <a:tr h="731520">
                <a:tc>
                  <a:txBody>
                    <a:bodyPr/>
                    <a:lstStyle/>
                    <a:p/>
                  </a:txBody>
                  <a:tcPr>
                    <a:solidFill>
                      <a:srgbClr val="E87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A0B1F"/>
                          </a:solidFill>
                          <a:latin typeface="Arial"/>
                        </a:rPr>
                        <a:t>Option A</a:t>
                      </a:r>
                    </a:p>
                  </a:txBody>
                  <a:tcPr>
                    <a:solidFill>
                      <a:srgbClr val="E87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A0B1F"/>
                          </a:solidFill>
                          <a:latin typeface="Arial"/>
                        </a:rPr>
                        <a:t>Option B</a:t>
                      </a:r>
                    </a:p>
                  </a:txBody>
                  <a:tcPr>
                    <a:solidFill>
                      <a:srgbClr val="E879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A0B1F"/>
                          </a:solidFill>
                          <a:latin typeface="Arial"/>
                        </a:rPr>
                        <a:t>Option C</a:t>
                      </a:r>
                    </a:p>
                  </a:txBody>
                  <a:tcPr>
                    <a:solidFill>
                      <a:srgbClr val="E879F9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BEFFF"/>
                          </a:solidFill>
                          <a:latin typeface="Arial"/>
                        </a:rPr>
                        <a:t>Cost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BEFFF"/>
                          </a:solidFill>
                          <a:latin typeface="Arial"/>
                        </a:rPr>
                        <a:t>Low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BEFFF"/>
                          </a:solidFill>
                          <a:latin typeface="Arial"/>
                        </a:rPr>
                        <a:t>Medium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BEFFF"/>
                          </a:solidFill>
                          <a:latin typeface="Arial"/>
                        </a:rPr>
                        <a:t>High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BEFFF"/>
                          </a:solidFill>
                          <a:latin typeface="Arial"/>
                        </a:rPr>
                        <a:t>Time</a:t>
                      </a:r>
                    </a:p>
                  </a:txBody>
                  <a:tcPr>
                    <a:solidFill>
                      <a:srgbClr val="1A0B1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BEFFF"/>
                          </a:solidFill>
                          <a:latin typeface="Arial"/>
                        </a:rPr>
                        <a:t>2 weeks</a:t>
                      </a:r>
                    </a:p>
                  </a:txBody>
                  <a:tcPr>
                    <a:solidFill>
                      <a:srgbClr val="1A0B1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BEFFF"/>
                          </a:solidFill>
                          <a:latin typeface="Arial"/>
                        </a:rPr>
                        <a:t>1 month</a:t>
                      </a:r>
                    </a:p>
                  </a:txBody>
                  <a:tcPr>
                    <a:solidFill>
                      <a:srgbClr val="1A0B1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BEFFF"/>
                          </a:solidFill>
                          <a:latin typeface="Arial"/>
                        </a:rPr>
                        <a:t>3 months</a:t>
                      </a:r>
                    </a:p>
                  </a:txBody>
                  <a:tcPr>
                    <a:solidFill>
                      <a:srgbClr val="1A0B1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BEFFF"/>
                          </a:solidFill>
                          <a:latin typeface="Arial"/>
                        </a:rPr>
                        <a:t>Risk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BEFFF"/>
                          </a:solidFill>
                          <a:latin typeface="Arial"/>
                        </a:rPr>
                        <a:t>Medium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BEFFF"/>
                          </a:solidFill>
                          <a:latin typeface="Arial"/>
                        </a:rPr>
                        <a:t>Low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FBEFFF"/>
                          </a:solidFill>
                          <a:latin typeface="Arial"/>
                        </a:rPr>
                        <a:t>Low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0B1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31520" y="2103120"/>
            <a:ext cx="91440" cy="2194560"/>
          </a:xfrm>
          <a:prstGeom prst="rect">
            <a:avLst/>
          </a:prstGeom>
          <a:solidFill>
            <a:srgbClr val="E879F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011680"/>
            <a:ext cx="9601200" cy="2377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3600" b="0">
                <a:solidFill>
                  <a:srgbClr val="FBEFFF"/>
                </a:solidFill>
                <a:latin typeface="Impact"/>
              </a:rPr>
              <a:t>“A short quote that supports the argument.”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4480560"/>
            <a:ext cx="91440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B79AC2"/>
                </a:solidFill>
                <a:latin typeface="Arial"/>
              </a:rPr>
              <a:t>— Name, role or source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879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111111"/>
                </a:solidFill>
                <a:latin typeface="Impact"/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11111"/>
                </a:solidFill>
                <a:latin typeface="Arial"/>
              </a:rPr>
              <a:t>Questions · contact details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